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3"/>
  </p:notesMasterIdLst>
  <p:handoutMasterIdLst>
    <p:handoutMasterId r:id="rId34"/>
  </p:handout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88825" cy="6858000"/>
  <p:notesSz cx="6858000" cy="9144000"/>
  <p:defaultTextStyle>
    <a:defPPr rtl="0">
      <a:defRPr lang="fr-f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D1D"/>
    <a:srgbClr val="008D8D"/>
    <a:srgbClr val="394404"/>
    <a:srgbClr val="5F6F0F"/>
    <a:srgbClr val="718412"/>
    <a:srgbClr val="65741A"/>
    <a:srgbClr val="70811D"/>
    <a:srgbClr val="7B8D1F"/>
    <a:srgbClr val="839721"/>
    <a:srgbClr val="95A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37" autoAdjust="0"/>
  </p:normalViewPr>
  <p:slideViewPr>
    <p:cSldViewPr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8AF6929-4F16-43A6-8368-BF93843271D3}" type="datetime1">
              <a:rPr lang="fr-FR" smtClean="0"/>
              <a:t>07/03/2018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79429053-DC2A-4342-ADD4-2FD729D91E2C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D9CF8A1-AC6C-4B34-A6AF-5306B09514F1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/>
            <a:fld id="{3EBA5BD7-F043-4D1B-AA17-CD412FC534DE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3EBA5BD7-F043-4D1B-AA17-CD412FC534DE}" type="slidenum">
              <a:rPr lang="fr-FR" smtClean="0"/>
              <a:pPr algn="r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286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Connecteur droit 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Connecteur droit 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lignes inférieur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orme libre 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0" name="Forme libre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fr-FR" dirty="0"/>
            </a:p>
          </p:txBody>
        </p:sp>
      </p:grp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 rtlCol="0">
            <a:normAutofit/>
          </a:bodyPr>
          <a:lstStyle>
            <a:lvl1pPr algn="l" rtl="0">
              <a:defRPr sz="5400"/>
            </a:lvl1pPr>
          </a:lstStyle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dirty="0"/>
              <a:t>Modifiez le style des sous-titres du masque</a:t>
            </a:r>
          </a:p>
        </p:txBody>
      </p: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E36D263-5C89-4D5D-8B05-0120FB33B4BA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4" name="Espace réservé du numéro de diapositive 2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1D2FCC-4233-4F14-8EDB-8DB44C2A50E0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63F31CA-359D-41CC-AD54-062A6FB97288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 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2899D0D-1C7F-4044-B286-354B51780DED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e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Connecteur droit 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Connecteur droit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Connecteur droit 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rtlCol="0" anchor="b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FD5C92-4BB1-4FBC-932D-AE246A545D97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 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22FCC3-3DC7-4160-A3CE-82200479EFA7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 rtlCol="0">
            <a:no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 baseline="0"/>
            </a:lvl6pPr>
            <a:lvl7pPr algn="l" rtl="0">
              <a:defRPr sz="2000" baseline="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7AB33AB-93D8-496F-A7A3-D08F359C34C7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B80ABE1-D260-4843-B80F-7D5268AEEE07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8B7253B-1B29-4A13-B3F4-5ABF9F84795C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 rtlCol="0">
            <a:normAutofit/>
          </a:bodyPr>
          <a:lstStyle>
            <a:lvl1pPr algn="l" rtl="0">
              <a:defRPr sz="2800"/>
            </a:lvl1pPr>
            <a:lvl2pPr algn="l" rtl="0">
              <a:defRPr sz="2400"/>
            </a:lvl2pPr>
            <a:lvl3pPr algn="l" rtl="0">
              <a:defRPr sz="2000"/>
            </a:lvl3pPr>
            <a:lvl4pPr algn="l" rtl="0">
              <a:defRPr sz="2000"/>
            </a:lvl4pPr>
            <a:lvl5pPr algn="l" rtl="0">
              <a:defRPr sz="20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 baseline="0"/>
            </a:lvl8pPr>
            <a:lvl9pPr algn="l" rtl="0">
              <a:defRPr sz="2000" baseline="0"/>
            </a:lvl9pPr>
          </a:lstStyle>
          <a:p>
            <a:pPr lvl="0" rtl="0"/>
            <a:r>
              <a:rPr lang="fr-FR"/>
              <a:t>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FF95AA5-BF1E-4EB9-A1D5-0AB2DD60A2D9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rtlCol="0" anchor="b">
            <a:normAutofit/>
          </a:bodyPr>
          <a:lstStyle>
            <a:lvl1pPr algn="l" rtl="0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texte 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0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fr-FR"/>
              <a:t>Modifier les styles du texte du masque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BC923-82FA-41E3-BF4E-E946B22CD3AC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ignes de gauche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orme libre 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1" name="Forme libre 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sp>
          <p:nvSpPr>
            <p:cNvPr id="14" name="Forme libre 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</p:grpSp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4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fld id="{64A97F8E-A89E-4ECD-B8CE-87968877804C}" type="datetime1">
              <a:rPr lang="fr-FR" smtClean="0"/>
              <a:pPr/>
              <a:t>07/03/2018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 rtl="0">
              <a:defRPr sz="14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 rtl="0">
              <a:defRPr sz="1400">
                <a:solidFill>
                  <a:schemeClr val="tx1">
                    <a:tint val="75000"/>
                  </a:schemeClr>
                </a:solidFill>
                <a:latin typeface="Inconsolata" panose="00000509000000000000" pitchFamily="49" charset="0"/>
              </a:defRPr>
            </a:lvl1pPr>
          </a:lstStyle>
          <a:p>
            <a:pPr algn="r"/>
            <a:fld id="{C014DD1E-5D91-48A3-AD6D-45FBA980D106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40000"/>
              <a:lumOff val="60000"/>
            </a:schemeClr>
          </a:solidFill>
          <a:latin typeface="Inconsolata" panose="00000509000000000000" pitchFamily="49" charset="0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Aileron" panose="00000500000000000000" pitchFamily="50" charset="0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Aileron" panose="00000500000000000000" pitchFamily="50" charset="0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Aileron" panose="00000500000000000000" pitchFamily="50" charset="0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Aileron" panose="00000500000000000000" pitchFamily="50" charset="0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Aileron" panose="00000500000000000000" pitchFamily="50" charset="0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133972" y="980728"/>
            <a:ext cx="7920880" cy="1136155"/>
          </a:xfrm>
        </p:spPr>
        <p:txBody>
          <a:bodyPr rtlCol="0">
            <a:noAutofit/>
          </a:bodyPr>
          <a:lstStyle/>
          <a:p>
            <a:pPr rtl="0"/>
            <a:r>
              <a:rPr lang="fr-FR" sz="6000" dirty="0">
                <a:latin typeface="Inconsolata" panose="00000509000000000000" pitchFamily="49" charset="0"/>
              </a:rPr>
              <a:t>La réalité virtuelle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62390F9-8891-463D-B134-8432BD6D8868}"/>
              </a:ext>
            </a:extLst>
          </p:cNvPr>
          <p:cNvSpPr txBox="1"/>
          <p:nvPr/>
        </p:nvSpPr>
        <p:spPr>
          <a:xfrm>
            <a:off x="2133972" y="2348880"/>
            <a:ext cx="70567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latin typeface="Aileron" panose="00000500000000000000" pitchFamily="50" charset="0"/>
              </a:rPr>
              <a:t>par </a:t>
            </a:r>
            <a:r>
              <a:rPr lang="fr-FR" sz="2000" dirty="0" err="1">
                <a:latin typeface="Aileron" panose="00000500000000000000" pitchFamily="50" charset="0"/>
              </a:rPr>
              <a:t>Bagrel</a:t>
            </a:r>
            <a:r>
              <a:rPr lang="fr-FR" sz="2000" dirty="0">
                <a:latin typeface="Aileron" panose="00000500000000000000" pitchFamily="50" charset="0"/>
              </a:rPr>
              <a:t> Marie, </a:t>
            </a:r>
            <a:r>
              <a:rPr lang="fr-FR" sz="2000" dirty="0" err="1">
                <a:latin typeface="Aileron" panose="00000500000000000000" pitchFamily="50" charset="0"/>
              </a:rPr>
              <a:t>Chevallereau</a:t>
            </a:r>
            <a:r>
              <a:rPr lang="fr-FR" sz="2000" dirty="0">
                <a:latin typeface="Aileron" panose="00000500000000000000" pitchFamily="50" charset="0"/>
              </a:rPr>
              <a:t> Lucie et Gobillard Nicolas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4CF386F-6F06-456B-A26D-8DD4D46E4896}"/>
              </a:ext>
            </a:extLst>
          </p:cNvPr>
          <p:cNvSpPr txBox="1"/>
          <p:nvPr/>
        </p:nvSpPr>
        <p:spPr>
          <a:xfrm>
            <a:off x="117748" y="5589240"/>
            <a:ext cx="5400600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dirty="0">
                <a:solidFill>
                  <a:schemeClr val="accent1">
                    <a:lumMod val="60000"/>
                    <a:lumOff val="40000"/>
                  </a:schemeClr>
                </a:solidFill>
                <a:latin typeface="Inconsolata" panose="00000509000000000000" pitchFamily="49" charset="0"/>
              </a:rPr>
              <a:t>Travaux Personnels Encadrés 2018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873452-FB4E-48AD-9C29-4B2215EC560B}"/>
              </a:ext>
            </a:extLst>
          </p:cNvPr>
          <p:cNvSpPr txBox="1"/>
          <p:nvPr/>
        </p:nvSpPr>
        <p:spPr>
          <a:xfrm>
            <a:off x="10084890" y="6093296"/>
            <a:ext cx="1817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>
                    <a:lumMod val="60000"/>
                    <a:lumOff val="40000"/>
                  </a:schemeClr>
                </a:solidFill>
                <a:latin typeface="Inconsolata" panose="00000509000000000000" pitchFamily="49" charset="0"/>
              </a:rPr>
              <a:t>L’insolite</a:t>
            </a: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A4840FA-FA80-4F33-87F5-CA44A14F2DD0}"/>
              </a:ext>
            </a:extLst>
          </p:cNvPr>
          <p:cNvSpPr txBox="1"/>
          <p:nvPr/>
        </p:nvSpPr>
        <p:spPr>
          <a:xfrm>
            <a:off x="2854052" y="1398020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L’écran</a:t>
            </a:r>
            <a:r>
              <a:rPr lang="fr-FR" sz="2800" dirty="0"/>
              <a:t>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8CEA764-0225-4B13-8C14-79C67C023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921" y="509825"/>
            <a:ext cx="4320480" cy="2299610"/>
          </a:xfrm>
          <a:prstGeom prst="rect">
            <a:avLst/>
          </a:prstGeom>
        </p:spPr>
      </p:pic>
      <p:pic>
        <p:nvPicPr>
          <p:cNvPr id="2050" name="Picture 2" descr="Résultat de recherche d'images pour &quot;lentille casque vr&quot;">
            <a:extLst>
              <a:ext uri="{FF2B5EF4-FFF2-40B4-BE49-F238E27FC236}">
                <a16:creationId xmlns:a16="http://schemas.microsoft.com/office/drawing/2014/main" id="{DCA3F082-D573-4880-9313-225AD24C4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823" y="3356992"/>
            <a:ext cx="4058633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4C21D73-0667-4D08-809E-638096C9794C}"/>
              </a:ext>
            </a:extLst>
          </p:cNvPr>
          <p:cNvSpPr txBox="1"/>
          <p:nvPr/>
        </p:nvSpPr>
        <p:spPr>
          <a:xfrm>
            <a:off x="1197868" y="587727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Lentilles convergentes du casque</a:t>
            </a:r>
          </a:p>
        </p:txBody>
      </p:sp>
    </p:spTree>
    <p:extLst>
      <p:ext uri="{BB962C8B-B14F-4D97-AF65-F5344CB8AC3E}">
        <p14:creationId xmlns:p14="http://schemas.microsoft.com/office/powerpoint/2010/main" val="13463550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884AA5-C1A7-44A7-AA49-9CFD8BEED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L’HTC Vive, casque autonome multifonctionnel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E02910-0E96-4A2C-AFF9-E961D0EA67DC}"/>
              </a:ext>
            </a:extLst>
          </p:cNvPr>
          <p:cNvSpPr txBox="1"/>
          <p:nvPr/>
        </p:nvSpPr>
        <p:spPr>
          <a:xfrm>
            <a:off x="909836" y="5229200"/>
            <a:ext cx="36724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Schéma en éclaté d’un casque VR autonome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6D0A5D3-83FD-4D34-8B95-E301A906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052" y="1938925"/>
            <a:ext cx="5738394" cy="412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73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D989F1-00C0-4D3B-8CFD-F03BA796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ileron" panose="00000500000000000000" pitchFamily="50" charset="0"/>
              </a:rPr>
              <a:t>Capteurs et </a:t>
            </a:r>
            <a:r>
              <a:rPr lang="fr-FR" sz="2400" dirty="0" err="1">
                <a:solidFill>
                  <a:schemeClr val="tx1"/>
                </a:solidFill>
                <a:latin typeface="Aileron" panose="00000500000000000000" pitchFamily="50" charset="0"/>
              </a:rPr>
              <a:t>cie</a:t>
            </a:r>
            <a:endParaRPr lang="fr-FR" sz="2400" dirty="0">
              <a:solidFill>
                <a:schemeClr val="tx1"/>
              </a:solidFill>
              <a:latin typeface="Aileron" panose="00000500000000000000" pitchFamily="50" charset="0"/>
            </a:endParaRPr>
          </a:p>
        </p:txBody>
      </p:sp>
      <p:pic>
        <p:nvPicPr>
          <p:cNvPr id="4" name="Picture 2" descr="Résultat de recherche d'images pour &quot;htc vive png&quot;">
            <a:extLst>
              <a:ext uri="{FF2B5EF4-FFF2-40B4-BE49-F238E27FC236}">
                <a16:creationId xmlns:a16="http://schemas.microsoft.com/office/drawing/2014/main" id="{74042ACB-A90D-42DD-B8CD-35458DC8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0" y="2204864"/>
            <a:ext cx="7750596" cy="35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8233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64AA5D-F57C-402B-B48B-ECE0382FA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Expérience et Avantages de cette technologie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4CC580-B696-4EB2-BE0C-D011AF036EA3}"/>
              </a:ext>
            </a:extLst>
          </p:cNvPr>
          <p:cNvSpPr txBox="1"/>
          <p:nvPr/>
        </p:nvSpPr>
        <p:spPr>
          <a:xfrm>
            <a:off x="1341884" y="2060848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Expérience</a:t>
            </a:r>
          </a:p>
        </p:txBody>
      </p:sp>
      <p:pic>
        <p:nvPicPr>
          <p:cNvPr id="4098" name="Picture 2" descr="Résultat de recherche d'images pour &quot;logo human games png&quot;">
            <a:extLst>
              <a:ext uri="{FF2B5EF4-FFF2-40B4-BE49-F238E27FC236}">
                <a16:creationId xmlns:a16="http://schemas.microsoft.com/office/drawing/2014/main" id="{8A059494-6FD0-495F-9DA1-E3D8CA2C0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268" y="2564904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7166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00513-E06B-4034-AD01-8A1A51FE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Utilisation du casque HTC Vive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888355C-E9CC-4F49-B46A-2AA11E9CE1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76" y="1916832"/>
            <a:ext cx="2599170" cy="234888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5228E42-C402-48D7-9D00-714598370E17}"/>
              </a:ext>
            </a:extLst>
          </p:cNvPr>
          <p:cNvSpPr txBox="1"/>
          <p:nvPr/>
        </p:nvSpPr>
        <p:spPr>
          <a:xfrm>
            <a:off x="1218883" y="4854787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Casque et manettes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90D0E61-4ADF-4B5A-B639-11E6AD9234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8" y="1700808"/>
            <a:ext cx="3384376" cy="451250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9568077-3F5B-4A11-809E-A318BC017881}"/>
              </a:ext>
            </a:extLst>
          </p:cNvPr>
          <p:cNvSpPr txBox="1"/>
          <p:nvPr/>
        </p:nvSpPr>
        <p:spPr>
          <a:xfrm>
            <a:off x="9766820" y="4725144"/>
            <a:ext cx="19899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Capteur permettant de localiser le casque</a:t>
            </a:r>
          </a:p>
        </p:txBody>
      </p:sp>
    </p:spTree>
    <p:extLst>
      <p:ext uri="{BB962C8B-B14F-4D97-AF65-F5344CB8AC3E}">
        <p14:creationId xmlns:p14="http://schemas.microsoft.com/office/powerpoint/2010/main" val="26407955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51CD86E-810D-4B08-B774-F34B6BECC3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764704"/>
            <a:ext cx="2571750" cy="3429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BA2FA2A-4F3F-43A2-8DD7-CBB5A9064C53}"/>
              </a:ext>
            </a:extLst>
          </p:cNvPr>
          <p:cNvSpPr txBox="1"/>
          <p:nvPr/>
        </p:nvSpPr>
        <p:spPr>
          <a:xfrm>
            <a:off x="1655651" y="4869160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ileron" panose="00000500000000000000" pitchFamily="50" charset="0"/>
              </a:rPr>
              <a:t>Nicolas prêt à utiliser le dispositif</a:t>
            </a:r>
          </a:p>
        </p:txBody>
      </p:sp>
    </p:spTree>
    <p:extLst>
      <p:ext uri="{BB962C8B-B14F-4D97-AF65-F5344CB8AC3E}">
        <p14:creationId xmlns:p14="http://schemas.microsoft.com/office/powerpoint/2010/main" val="15740963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4DA1A-C8D0-4513-8F6F-BBE3A6942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800" dirty="0">
                <a:solidFill>
                  <a:schemeClr val="tx1"/>
                </a:solidFill>
                <a:latin typeface="Aileron" panose="00000500000000000000" pitchFamily="50" charset="0"/>
              </a:rPr>
              <a:t>Avantages de cette technologie</a:t>
            </a:r>
          </a:p>
        </p:txBody>
      </p:sp>
      <p:pic>
        <p:nvPicPr>
          <p:cNvPr id="6146" name="Picture 2" descr="Résultat de recherche d'images pour &quot;mars&quot;">
            <a:extLst>
              <a:ext uri="{FF2B5EF4-FFF2-40B4-BE49-F238E27FC236}">
                <a16:creationId xmlns:a16="http://schemas.microsoft.com/office/drawing/2014/main" id="{060D99C9-5AA1-421B-A7B0-34393009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639" y="3429000"/>
            <a:ext cx="5730973" cy="303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mage associée">
            <a:extLst>
              <a:ext uri="{FF2B5EF4-FFF2-40B4-BE49-F238E27FC236}">
                <a16:creationId xmlns:a16="http://schemas.microsoft.com/office/drawing/2014/main" id="{840B761D-2F9F-499C-8970-8168ECFF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060848"/>
            <a:ext cx="3744416" cy="393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EDF3987-3ABB-41D0-809E-CFD99A778648}"/>
              </a:ext>
            </a:extLst>
          </p:cNvPr>
          <p:cNvSpPr txBox="1"/>
          <p:nvPr/>
        </p:nvSpPr>
        <p:spPr>
          <a:xfrm>
            <a:off x="7246540" y="2374521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Vivre sur Mars ?</a:t>
            </a:r>
          </a:p>
        </p:txBody>
      </p:sp>
    </p:spTree>
    <p:extLst>
      <p:ext uri="{BB962C8B-B14F-4D97-AF65-F5344CB8AC3E}">
        <p14:creationId xmlns:p14="http://schemas.microsoft.com/office/powerpoint/2010/main" val="5765580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3C2076-A93F-47FC-95F5-A5ACBCD059C2}"/>
              </a:ext>
            </a:extLst>
          </p:cNvPr>
          <p:cNvSpPr txBox="1"/>
          <p:nvPr/>
        </p:nvSpPr>
        <p:spPr>
          <a:xfrm>
            <a:off x="1341884" y="476672"/>
            <a:ext cx="432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Apprendre à opérer</a:t>
            </a:r>
          </a:p>
        </p:txBody>
      </p:sp>
      <p:pic>
        <p:nvPicPr>
          <p:cNvPr id="8194" name="Picture 2" descr="Résultat de recherche d'images pour &quot;opération chirurgien vr&quot;">
            <a:extLst>
              <a:ext uri="{FF2B5EF4-FFF2-40B4-BE49-F238E27FC236}">
                <a16:creationId xmlns:a16="http://schemas.microsoft.com/office/drawing/2014/main" id="{AB06B4E2-B6F2-4CC8-AE2E-CB4E1464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242689"/>
            <a:ext cx="4464496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ésultat de recherche d'images pour &quot;opération chirurgien vr&quot;">
            <a:extLst>
              <a:ext uri="{FF2B5EF4-FFF2-40B4-BE49-F238E27FC236}">
                <a16:creationId xmlns:a16="http://schemas.microsoft.com/office/drawing/2014/main" id="{330ECE2E-5F1A-4479-9711-9C5BED6D1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618953"/>
            <a:ext cx="5334000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9509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A8C29DE-1A95-4344-9B99-1FD767D845AF}"/>
              </a:ext>
            </a:extLst>
          </p:cNvPr>
          <p:cNvSpPr txBox="1"/>
          <p:nvPr/>
        </p:nvSpPr>
        <p:spPr>
          <a:xfrm>
            <a:off x="1053852" y="404664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Calmer la douleur</a:t>
            </a:r>
          </a:p>
        </p:txBody>
      </p:sp>
      <p:pic>
        <p:nvPicPr>
          <p:cNvPr id="9218" name="Picture 2" descr="Un patient grand brûlé, en train de jouer à SnowWorld pendant qu'on lui administre des soins.">
            <a:extLst>
              <a:ext uri="{FF2B5EF4-FFF2-40B4-BE49-F238E27FC236}">
                <a16:creationId xmlns:a16="http://schemas.microsoft.com/office/drawing/2014/main" id="{09598E6D-37F4-48FC-90F9-C0C452F10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1196752"/>
            <a:ext cx="481965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ésultat de recherche d'images pour &quot;complexe hypothalamo-hypophysaire&quot;">
            <a:extLst>
              <a:ext uri="{FF2B5EF4-FFF2-40B4-BE49-F238E27FC236}">
                <a16:creationId xmlns:a16="http://schemas.microsoft.com/office/drawing/2014/main" id="{569126DB-84DA-4D01-933F-CA9C0BD5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3717032"/>
            <a:ext cx="2923109" cy="2597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9920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3B4D45D-0D86-4742-8996-5648FE297D1E}"/>
              </a:ext>
            </a:extLst>
          </p:cNvPr>
          <p:cNvSpPr txBox="1"/>
          <p:nvPr/>
        </p:nvSpPr>
        <p:spPr>
          <a:xfrm>
            <a:off x="2710036" y="69269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Entrainement des soldats dans l’armée</a:t>
            </a:r>
          </a:p>
        </p:txBody>
      </p:sp>
      <p:pic>
        <p:nvPicPr>
          <p:cNvPr id="1026" name="Picture 2" descr="Résultat de recherche d'images pour &quot;simulateur de vol armée&quot;">
            <a:extLst>
              <a:ext uri="{FF2B5EF4-FFF2-40B4-BE49-F238E27FC236}">
                <a16:creationId xmlns:a16="http://schemas.microsoft.com/office/drawing/2014/main" id="{AB41A549-DC5A-454B-A849-A17B3CFF5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24" y="2735646"/>
            <a:ext cx="4132262" cy="342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3075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 33">
            <a:extLst>
              <a:ext uri="{FF2B5EF4-FFF2-40B4-BE49-F238E27FC236}">
                <a16:creationId xmlns:a16="http://schemas.microsoft.com/office/drawing/2014/main" id="{2027FC4C-D45B-4958-9DD0-05F39FB10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923"/>
            <a:ext cx="12188825" cy="6856214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66FEDE83-44A7-4457-B743-BBD6B76F0F74}"/>
              </a:ext>
            </a:extLst>
          </p:cNvPr>
          <p:cNvSpPr txBox="1"/>
          <p:nvPr/>
        </p:nvSpPr>
        <p:spPr>
          <a:xfrm>
            <a:off x="3358108" y="2815265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Définition et fonctionnement de la réalité virtuelle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C0F05A7-58A1-44AD-A5A9-8115B795C1E1}"/>
              </a:ext>
            </a:extLst>
          </p:cNvPr>
          <p:cNvSpPr txBox="1"/>
          <p:nvPr/>
        </p:nvSpPr>
        <p:spPr>
          <a:xfrm>
            <a:off x="3538127" y="3850975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Expérience et avantages  apportés par  cette technologie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3A3A855-60F5-4D3E-9B77-E508669D97FD}"/>
              </a:ext>
            </a:extLst>
          </p:cNvPr>
          <p:cNvSpPr txBox="1"/>
          <p:nvPr/>
        </p:nvSpPr>
        <p:spPr>
          <a:xfrm>
            <a:off x="4078188" y="4900628"/>
            <a:ext cx="7056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Inconvénients théoriques sur l’organisme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32E2F096-A011-42DD-A055-B202D2168CFD}"/>
              </a:ext>
            </a:extLst>
          </p:cNvPr>
          <p:cNvSpPr txBox="1"/>
          <p:nvPr/>
        </p:nvSpPr>
        <p:spPr>
          <a:xfrm>
            <a:off x="5050295" y="547625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4523146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1E2B648-7174-46D9-A908-0186D07B0A73}"/>
              </a:ext>
            </a:extLst>
          </p:cNvPr>
          <p:cNvSpPr txBox="1"/>
          <p:nvPr/>
        </p:nvSpPr>
        <p:spPr>
          <a:xfrm>
            <a:off x="981844" y="476672"/>
            <a:ext cx="5040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Simulateur de conduite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CC25D6A-37AA-462C-9869-A9974409A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124" y="2100485"/>
            <a:ext cx="4344893" cy="33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094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D3AD0-D0ED-48E9-8CDD-18B57F41C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2044" y="2348880"/>
            <a:ext cx="10360501" cy="1223963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1"/>
                </a:solidFill>
                <a:latin typeface="Aileron" panose="00000500000000000000" pitchFamily="50" charset="0"/>
              </a:rPr>
              <a:t>Faire du shopping ?</a:t>
            </a:r>
          </a:p>
        </p:txBody>
      </p:sp>
    </p:spTree>
    <p:extLst>
      <p:ext uri="{BB962C8B-B14F-4D97-AF65-F5344CB8AC3E}">
        <p14:creationId xmlns:p14="http://schemas.microsoft.com/office/powerpoint/2010/main" val="15841259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5C92EB-81BC-4CBC-BA51-425B5CEDF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Inconvénients liés à l’utilisation de la réalité virtuelle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CF5B81F-A773-47E8-850D-3AD33CDB1D6B}"/>
              </a:ext>
            </a:extLst>
          </p:cNvPr>
          <p:cNvSpPr txBox="1"/>
          <p:nvPr/>
        </p:nvSpPr>
        <p:spPr>
          <a:xfrm>
            <a:off x="1341884" y="2237909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Danger pour les yeux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074B361-82D4-4D68-A216-706F72C7E945}"/>
              </a:ext>
            </a:extLst>
          </p:cNvPr>
          <p:cNvSpPr txBox="1"/>
          <p:nvPr/>
        </p:nvSpPr>
        <p:spPr>
          <a:xfrm>
            <a:off x="4526925" y="4023659"/>
            <a:ext cx="3744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85000"/>
                  </a:schemeClr>
                </a:solidFill>
                <a:latin typeface="Aileron" panose="00000500000000000000" pitchFamily="50" charset="0"/>
              </a:rPr>
              <a:t>Accomodation</a:t>
            </a:r>
            <a:r>
              <a:rPr lang="fr-FR" dirty="0">
                <a:solidFill>
                  <a:schemeClr val="tx1">
                    <a:lumMod val="85000"/>
                  </a:schemeClr>
                </a:solidFill>
                <a:latin typeface="Aileron" panose="00000500000000000000" pitchFamily="50" charset="0"/>
              </a:rPr>
              <a:t> excessive</a:t>
            </a:r>
          </a:p>
        </p:txBody>
      </p:sp>
    </p:spTree>
    <p:extLst>
      <p:ext uri="{BB962C8B-B14F-4D97-AF65-F5344CB8AC3E}">
        <p14:creationId xmlns:p14="http://schemas.microsoft.com/office/powerpoint/2010/main" val="31973176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345F907-2188-4BB1-B6A7-08D5D9F27AFB}"/>
              </a:ext>
            </a:extLst>
          </p:cNvPr>
          <p:cNvSpPr txBox="1"/>
          <p:nvPr/>
        </p:nvSpPr>
        <p:spPr>
          <a:xfrm>
            <a:off x="1413892" y="667216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La lumière Bleue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EDE8EE34-CD13-448D-9B3A-3D7FFCF41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7700" y="3281362"/>
            <a:ext cx="733425" cy="295275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D2425E63-2D8A-4E56-905A-44F62E32B6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6580" y="557091"/>
            <a:ext cx="1693794" cy="681917"/>
          </a:xfrm>
          <a:prstGeom prst="rect">
            <a:avLst/>
          </a:prstGeom>
        </p:spPr>
      </p:pic>
      <p:pic>
        <p:nvPicPr>
          <p:cNvPr id="9" name="Graphique 8">
            <a:extLst>
              <a:ext uri="{FF2B5EF4-FFF2-40B4-BE49-F238E27FC236}">
                <a16:creationId xmlns:a16="http://schemas.microsoft.com/office/drawing/2014/main" id="{93E88E08-F94C-4AD2-9417-A206F869B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9916" y="2187767"/>
            <a:ext cx="6285826" cy="182059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95C34162-8A65-467D-9BC9-C2B3000AE0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73932" y="4538519"/>
            <a:ext cx="6027539" cy="672431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E5C3645F-F3FB-4C70-9F27-794ACBD68EE4}"/>
              </a:ext>
            </a:extLst>
          </p:cNvPr>
          <p:cNvSpPr/>
          <p:nvPr/>
        </p:nvSpPr>
        <p:spPr>
          <a:xfrm>
            <a:off x="8542684" y="2306848"/>
            <a:ext cx="504056" cy="504056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79504E1-18FC-497A-9CB0-238E23B58EEE}"/>
              </a:ext>
            </a:extLst>
          </p:cNvPr>
          <p:cNvSpPr/>
          <p:nvPr/>
        </p:nvSpPr>
        <p:spPr>
          <a:xfrm>
            <a:off x="8527826" y="3457196"/>
            <a:ext cx="504056" cy="50405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6D3594A-9603-4563-8D19-6B67487EDED0}"/>
              </a:ext>
            </a:extLst>
          </p:cNvPr>
          <p:cNvSpPr/>
          <p:nvPr/>
        </p:nvSpPr>
        <p:spPr>
          <a:xfrm>
            <a:off x="8534210" y="4622706"/>
            <a:ext cx="504056" cy="50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25392724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2A8AF8A-A976-4CA7-9215-291F0F9ABF6C}"/>
              </a:ext>
            </a:extLst>
          </p:cNvPr>
          <p:cNvSpPr txBox="1"/>
          <p:nvPr/>
        </p:nvSpPr>
        <p:spPr>
          <a:xfrm>
            <a:off x="4042184" y="404664"/>
            <a:ext cx="4104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Danger pour l’équilibre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A9AA668-93E0-465D-AB93-301FB2E3D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40" y="1955096"/>
            <a:ext cx="4437598" cy="395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21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F17AFE2-5674-44B2-8E02-973C05BB8A1E}"/>
              </a:ext>
            </a:extLst>
          </p:cNvPr>
          <p:cNvSpPr txBox="1"/>
          <p:nvPr/>
        </p:nvSpPr>
        <p:spPr>
          <a:xfrm>
            <a:off x="1845940" y="432321"/>
            <a:ext cx="4248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Danger pour le cerveau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F8FFE0B-0369-4EB9-B7A9-64CD256F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40" y="1815207"/>
            <a:ext cx="3804938" cy="2376264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1D6F4FA-CF06-4AA1-9FCC-AA908F5CE4C4}"/>
              </a:ext>
            </a:extLst>
          </p:cNvPr>
          <p:cNvCxnSpPr>
            <a:cxnSpLocks/>
          </p:cNvCxnSpPr>
          <p:nvPr/>
        </p:nvCxnSpPr>
        <p:spPr>
          <a:xfrm>
            <a:off x="5446340" y="3861048"/>
            <a:ext cx="1008112" cy="792088"/>
          </a:xfrm>
          <a:prstGeom prst="line">
            <a:avLst/>
          </a:pr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0C96C26-645C-4FC7-9892-CE75E20CDD65}"/>
              </a:ext>
            </a:extLst>
          </p:cNvPr>
          <p:cNvSpPr txBox="1"/>
          <p:nvPr/>
        </p:nvSpPr>
        <p:spPr>
          <a:xfrm>
            <a:off x="6382444" y="4651027"/>
            <a:ext cx="337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Hippocampe</a:t>
            </a:r>
          </a:p>
        </p:txBody>
      </p:sp>
    </p:spTree>
    <p:extLst>
      <p:ext uri="{BB962C8B-B14F-4D97-AF65-F5344CB8AC3E}">
        <p14:creationId xmlns:p14="http://schemas.microsoft.com/office/powerpoint/2010/main" val="34689771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F368BF-1C4C-48F9-9716-F10F7B27D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260648"/>
            <a:ext cx="2931313" cy="517872"/>
          </a:xfrm>
        </p:spPr>
        <p:txBody>
          <a:bodyPr>
            <a:normAutofit fontScale="90000"/>
          </a:bodyPr>
          <a:lstStyle/>
          <a:p>
            <a:r>
              <a:rPr lang="fr-FR" dirty="0"/>
              <a:t>Conclusion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9E9E03-8F0F-4970-8AA0-BF76B2F76F60}"/>
              </a:ext>
            </a:extLst>
          </p:cNvPr>
          <p:cNvSpPr txBox="1"/>
          <p:nvPr/>
        </p:nvSpPr>
        <p:spPr>
          <a:xfrm>
            <a:off x="1413892" y="1772816"/>
            <a:ext cx="8928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La réalité virtuelle a amené de nombreux </a:t>
            </a:r>
            <a:r>
              <a:rPr lang="fr-FR" dirty="0" err="1"/>
              <a:t>progrets</a:t>
            </a:r>
            <a:r>
              <a:rPr lang="fr-FR" dirty="0"/>
              <a:t> dans de nombreux domaines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1E82DE8-B6CA-4E04-BC29-6B3A95E11436}"/>
              </a:ext>
            </a:extLst>
          </p:cNvPr>
          <p:cNvSpPr txBox="1"/>
          <p:nvPr/>
        </p:nvSpPr>
        <p:spPr>
          <a:xfrm>
            <a:off x="1413892" y="2951946"/>
            <a:ext cx="9649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Mais elle peut avoir des effets néfastes même si ces derniers ne sont pas encore confirmés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63AB46-579F-4CAA-87F8-E5660797B25D}"/>
              </a:ext>
            </a:extLst>
          </p:cNvPr>
          <p:cNvSpPr txBox="1"/>
          <p:nvPr/>
        </p:nvSpPr>
        <p:spPr>
          <a:xfrm>
            <a:off x="1413892" y="4005064"/>
            <a:ext cx="9145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dirty="0"/>
              <a:t>Il faut donc adopter un comportement responsable pour les joueurs et les parents</a:t>
            </a:r>
          </a:p>
        </p:txBody>
      </p:sp>
    </p:spTree>
    <p:extLst>
      <p:ext uri="{BB962C8B-B14F-4D97-AF65-F5344CB8AC3E}">
        <p14:creationId xmlns:p14="http://schemas.microsoft.com/office/powerpoint/2010/main" val="1043337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07A1B-058D-4F34-A791-1CB2D3309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2204" y="2200730"/>
            <a:ext cx="10360501" cy="1223963"/>
          </a:xfrm>
        </p:spPr>
        <p:txBody>
          <a:bodyPr/>
          <a:lstStyle/>
          <a:p>
            <a:r>
              <a:rPr lang="fr-FR" dirty="0"/>
              <a:t>Remerciements</a:t>
            </a:r>
          </a:p>
        </p:txBody>
      </p:sp>
    </p:spTree>
    <p:extLst>
      <p:ext uri="{BB962C8B-B14F-4D97-AF65-F5344CB8AC3E}">
        <p14:creationId xmlns:p14="http://schemas.microsoft.com/office/powerpoint/2010/main" val="1416558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C5F38-1642-4282-8E72-24A2A10E8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284" y="81949"/>
            <a:ext cx="2499265" cy="1223963"/>
          </a:xfrm>
        </p:spPr>
        <p:txBody>
          <a:bodyPr/>
          <a:lstStyle/>
          <a:p>
            <a:r>
              <a:rPr lang="fr-FR" dirty="0"/>
              <a:t>Sources</a:t>
            </a:r>
          </a:p>
        </p:txBody>
      </p:sp>
    </p:spTree>
    <p:extLst>
      <p:ext uri="{BB962C8B-B14F-4D97-AF65-F5344CB8AC3E}">
        <p14:creationId xmlns:p14="http://schemas.microsoft.com/office/powerpoint/2010/main" val="2812183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2B65B-AEAE-4326-9964-EE7213FCD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Définition et fonctionnement de la réalité virtuelle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434A05-4515-4DDD-8ACE-2C4D30CDADF6}"/>
              </a:ext>
            </a:extLst>
          </p:cNvPr>
          <p:cNvSpPr txBox="1"/>
          <p:nvPr/>
        </p:nvSpPr>
        <p:spPr>
          <a:xfrm>
            <a:off x="5211001" y="1940195"/>
            <a:ext cx="2376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Univers virtuel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8095725-BA35-45AB-B407-9648A1C7AA33}"/>
              </a:ext>
            </a:extLst>
          </p:cNvPr>
          <p:cNvSpPr txBox="1"/>
          <p:nvPr/>
        </p:nvSpPr>
        <p:spPr>
          <a:xfrm>
            <a:off x="8830716" y="3462771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En 3 dimensions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E10118-89DE-48B6-BDF5-36BD59643002}"/>
              </a:ext>
            </a:extLst>
          </p:cNvPr>
          <p:cNvSpPr txBox="1"/>
          <p:nvPr/>
        </p:nvSpPr>
        <p:spPr>
          <a:xfrm>
            <a:off x="5267554" y="5482714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Interaction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A88F2E7-A391-400B-8E9E-2972FCE65AFF}"/>
              </a:ext>
            </a:extLst>
          </p:cNvPr>
          <p:cNvSpPr txBox="1"/>
          <p:nvPr/>
        </p:nvSpPr>
        <p:spPr>
          <a:xfrm>
            <a:off x="909836" y="3490657"/>
            <a:ext cx="3052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Impression de réel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8F5A4A4-1601-41C7-B979-10DC2E8D1C50}"/>
              </a:ext>
            </a:extLst>
          </p:cNvPr>
          <p:cNvSpPr/>
          <p:nvPr/>
        </p:nvSpPr>
        <p:spPr>
          <a:xfrm>
            <a:off x="4685660" y="3444262"/>
            <a:ext cx="3052428" cy="64807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dirty="0">
                <a:solidFill>
                  <a:schemeClr val="accent1"/>
                </a:solidFill>
              </a:rPr>
              <a:t>La réalité virtuelle</a:t>
            </a: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329B62F-5E26-486C-B381-49BEB2782E4B}"/>
              </a:ext>
            </a:extLst>
          </p:cNvPr>
          <p:cNvCxnSpPr>
            <a:cxnSpLocks/>
          </p:cNvCxnSpPr>
          <p:nvPr/>
        </p:nvCxnSpPr>
        <p:spPr>
          <a:xfrm>
            <a:off x="7894164" y="3752267"/>
            <a:ext cx="632792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AB92AF2A-5DD3-446B-9DF8-497C5CE5A64D}"/>
              </a:ext>
            </a:extLst>
          </p:cNvPr>
          <p:cNvCxnSpPr>
            <a:cxnSpLocks/>
          </p:cNvCxnSpPr>
          <p:nvPr/>
        </p:nvCxnSpPr>
        <p:spPr>
          <a:xfrm flipV="1">
            <a:off x="6123600" y="2463415"/>
            <a:ext cx="0" cy="8215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8197C094-9373-46AC-A441-B01B2BA0FECF}"/>
              </a:ext>
            </a:extLst>
          </p:cNvPr>
          <p:cNvCxnSpPr>
            <a:cxnSpLocks/>
          </p:cNvCxnSpPr>
          <p:nvPr/>
        </p:nvCxnSpPr>
        <p:spPr>
          <a:xfrm flipH="1">
            <a:off x="3790156" y="3768298"/>
            <a:ext cx="7200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F36D33CC-4B76-48FF-8E68-9EAFE610DA4B}"/>
              </a:ext>
            </a:extLst>
          </p:cNvPr>
          <p:cNvCxnSpPr>
            <a:cxnSpLocks/>
          </p:cNvCxnSpPr>
          <p:nvPr/>
        </p:nvCxnSpPr>
        <p:spPr>
          <a:xfrm>
            <a:off x="6123600" y="4221088"/>
            <a:ext cx="0" cy="115212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98BA7EF3-3F16-49A9-A613-2757B2D91A87}"/>
              </a:ext>
            </a:extLst>
          </p:cNvPr>
          <p:cNvSpPr/>
          <p:nvPr/>
        </p:nvSpPr>
        <p:spPr>
          <a:xfrm>
            <a:off x="11350996" y="188640"/>
            <a:ext cx="648072" cy="720080"/>
          </a:xfrm>
          <a:prstGeom prst="rect">
            <a:avLst/>
          </a:prstGeom>
          <a:solidFill>
            <a:srgbClr val="070D1D"/>
          </a:solidFill>
          <a:ln>
            <a:solidFill>
              <a:srgbClr val="070D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/>
          </a:p>
        </p:txBody>
      </p:sp>
    </p:spTree>
    <p:extLst>
      <p:ext uri="{BB962C8B-B14F-4D97-AF65-F5344CB8AC3E}">
        <p14:creationId xmlns:p14="http://schemas.microsoft.com/office/powerpoint/2010/main" val="15375248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33FAF8-A4D6-45FB-BFBA-6F7CCD138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012" y="116632"/>
            <a:ext cx="8043881" cy="661888"/>
          </a:xfrm>
        </p:spPr>
        <p:txBody>
          <a:bodyPr/>
          <a:lstStyle/>
          <a:p>
            <a:r>
              <a:rPr lang="fr-FR" dirty="0"/>
              <a:t>Historique de la réalité virtuelle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6EEFFD-A67E-4900-9611-D43F12B05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6" y="1714500"/>
            <a:ext cx="2449285" cy="34289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B794396-166D-49E1-9BB5-B8ACEE888E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04" y="1858515"/>
            <a:ext cx="2453881" cy="314096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1D5E3F6D-0340-4E8C-8DB0-0EC766E12F74}"/>
              </a:ext>
            </a:extLst>
          </p:cNvPr>
          <p:cNvSpPr txBox="1"/>
          <p:nvPr/>
        </p:nvSpPr>
        <p:spPr>
          <a:xfrm>
            <a:off x="6814492" y="5281462"/>
            <a:ext cx="479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ileron" panose="00000500000000000000" pitchFamily="50" charset="0"/>
              </a:rPr>
              <a:t>Le </a:t>
            </a:r>
            <a:r>
              <a:rPr lang="fr-FR" dirty="0" err="1">
                <a:latin typeface="Aileron" panose="00000500000000000000" pitchFamily="50" charset="0"/>
              </a:rPr>
              <a:t>sensorama</a:t>
            </a:r>
            <a:r>
              <a:rPr lang="fr-FR" dirty="0">
                <a:latin typeface="Aileron" panose="00000500000000000000" pitchFamily="50" charset="0"/>
              </a:rPr>
              <a:t>, premier dispositif de réalité virtuelle (1950)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BBF3662-2109-46DB-827D-8237049AEFAE}"/>
              </a:ext>
            </a:extLst>
          </p:cNvPr>
          <p:cNvSpPr txBox="1"/>
          <p:nvPr/>
        </p:nvSpPr>
        <p:spPr>
          <a:xfrm>
            <a:off x="2061964" y="5376663"/>
            <a:ext cx="2908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Livre écrit en 1940</a:t>
            </a:r>
          </a:p>
        </p:txBody>
      </p:sp>
    </p:spTree>
    <p:extLst>
      <p:ext uri="{BB962C8B-B14F-4D97-AF65-F5344CB8AC3E}">
        <p14:creationId xmlns:p14="http://schemas.microsoft.com/office/powerpoint/2010/main" val="36455653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6487B6D6-DB3E-4B76-A37A-2F6F1E016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340768"/>
            <a:ext cx="3600400" cy="2993881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F1C38D5-96A7-4621-9E3E-CB618E0E150F}"/>
              </a:ext>
            </a:extLst>
          </p:cNvPr>
          <p:cNvSpPr txBox="1"/>
          <p:nvPr/>
        </p:nvSpPr>
        <p:spPr>
          <a:xfrm>
            <a:off x="765820" y="5253006"/>
            <a:ext cx="4680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ileron" panose="00000500000000000000" pitchFamily="50" charset="0"/>
              </a:rPr>
              <a:t>1990: création du casque SEGA VR fait pour fonctionner avec la console MEGA VR </a:t>
            </a:r>
          </a:p>
        </p:txBody>
      </p:sp>
      <p:pic>
        <p:nvPicPr>
          <p:cNvPr id="1026" name="Picture 2" descr="Résultat de recherche d'images pour &quot;htc vive png&quot;">
            <a:extLst>
              <a:ext uri="{FF2B5EF4-FFF2-40B4-BE49-F238E27FC236}">
                <a16:creationId xmlns:a16="http://schemas.microsoft.com/office/drawing/2014/main" id="{3606E45D-C4DC-4EBB-8DB2-15A8980FE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404664"/>
            <a:ext cx="36004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oculus rift png&quot;">
            <a:extLst>
              <a:ext uri="{FF2B5EF4-FFF2-40B4-BE49-F238E27FC236}">
                <a16:creationId xmlns:a16="http://schemas.microsoft.com/office/drawing/2014/main" id="{CBC94BA9-1AAC-4390-97ED-1F9A13460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2764" y="1268760"/>
            <a:ext cx="259228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samsung gear vr png&quot;">
            <a:extLst>
              <a:ext uri="{FF2B5EF4-FFF2-40B4-BE49-F238E27FC236}">
                <a16:creationId xmlns:a16="http://schemas.microsoft.com/office/drawing/2014/main" id="{AC6E984C-2A52-46C7-936F-01717125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451" y="2496378"/>
            <a:ext cx="2180214" cy="218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49E224-8B66-4709-8025-18419B22A377}"/>
              </a:ext>
            </a:extLst>
          </p:cNvPr>
          <p:cNvSpPr txBox="1"/>
          <p:nvPr/>
        </p:nvSpPr>
        <p:spPr>
          <a:xfrm>
            <a:off x="6851042" y="5253007"/>
            <a:ext cx="5328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ileron" panose="00000500000000000000" pitchFamily="50" charset="0"/>
              </a:rPr>
              <a:t>A partir de 2010, lancement du marché des casques de réalité </a:t>
            </a:r>
            <a:r>
              <a:rPr lang="fr-FR" dirty="0" err="1">
                <a:latin typeface="Aileron" panose="00000500000000000000" pitchFamily="50" charset="0"/>
              </a:rPr>
              <a:t>vrtuelle</a:t>
            </a:r>
            <a:endParaRPr lang="fr-FR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003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FC9D34-1D88-4022-9C8F-CB475924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Les différentes catégories de réalité virtuelle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D21361F-3A9B-43D3-9416-8141A9FEF62E}"/>
              </a:ext>
            </a:extLst>
          </p:cNvPr>
          <p:cNvSpPr txBox="1"/>
          <p:nvPr/>
        </p:nvSpPr>
        <p:spPr>
          <a:xfrm>
            <a:off x="1341884" y="2060848"/>
            <a:ext cx="5544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Les casques VR pour Smartphones</a:t>
            </a:r>
          </a:p>
        </p:txBody>
      </p:sp>
      <p:pic>
        <p:nvPicPr>
          <p:cNvPr id="2050" name="Picture 2" descr="Résultat de recherche d'images pour &quot;samsung gear vr png&quot;">
            <a:extLst>
              <a:ext uri="{FF2B5EF4-FFF2-40B4-BE49-F238E27FC236}">
                <a16:creationId xmlns:a16="http://schemas.microsoft.com/office/drawing/2014/main" id="{E8F09787-21C9-40B3-86B6-F26E5BB98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2852936"/>
            <a:ext cx="2911971" cy="291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smartphone png&quot;">
            <a:extLst>
              <a:ext uri="{FF2B5EF4-FFF2-40B4-BE49-F238E27FC236}">
                <a16:creationId xmlns:a16="http://schemas.microsoft.com/office/drawing/2014/main" id="{FFBB1D59-85FE-479D-9487-DAC9090BD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250358" y="2776649"/>
            <a:ext cx="2373207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application vr&quot;">
            <a:extLst>
              <a:ext uri="{FF2B5EF4-FFF2-40B4-BE49-F238E27FC236}">
                <a16:creationId xmlns:a16="http://schemas.microsoft.com/office/drawing/2014/main" id="{F8777E5F-86F7-4874-8B5A-42047CE11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80" y="3717032"/>
            <a:ext cx="2461965" cy="147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5164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4672787-E5E4-4CC5-AF38-98CF493B894B}"/>
              </a:ext>
            </a:extLst>
          </p:cNvPr>
          <p:cNvSpPr txBox="1"/>
          <p:nvPr/>
        </p:nvSpPr>
        <p:spPr>
          <a:xfrm>
            <a:off x="1341884" y="908720"/>
            <a:ext cx="5472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Les casques autonomes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57BC732-BCBA-423F-BAD9-DC0433610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932" y="2276872"/>
            <a:ext cx="3596952" cy="216426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BC45CC-2219-45D5-B1FB-5EC71EDD6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556" y="3501008"/>
            <a:ext cx="2597121" cy="25910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D2DF619-A453-4E4D-8D32-F5EB1A4FE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508" y="332656"/>
            <a:ext cx="3359187" cy="2371550"/>
          </a:xfrm>
          <a:prstGeom prst="rect">
            <a:avLst/>
          </a:prstGeom>
        </p:spPr>
      </p:pic>
      <p:pic>
        <p:nvPicPr>
          <p:cNvPr id="3074" name="Picture 2" descr="Résultat de recherche d'images pour &quot;croix png&quot;">
            <a:extLst>
              <a:ext uri="{FF2B5EF4-FFF2-40B4-BE49-F238E27FC236}">
                <a16:creationId xmlns:a16="http://schemas.microsoft.com/office/drawing/2014/main" id="{5DAA6714-1F9E-4555-AE7B-04EFF570D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508" y="602393"/>
            <a:ext cx="3111168" cy="21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35159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58BAF1-2F2D-4187-ACAA-86F58FE40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Notion d’immersion, et de différentes réalités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67A925-D083-450B-B8B1-761E1E022022}"/>
              </a:ext>
            </a:extLst>
          </p:cNvPr>
          <p:cNvSpPr txBox="1"/>
          <p:nvPr/>
        </p:nvSpPr>
        <p:spPr>
          <a:xfrm>
            <a:off x="1341884" y="206084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Réalité augmentée</a:t>
            </a:r>
          </a:p>
        </p:txBody>
      </p:sp>
      <p:pic>
        <p:nvPicPr>
          <p:cNvPr id="4098" name="Picture 2" descr="Résultat de recherche d'images pour &quot;google glass png&quot;">
            <a:extLst>
              <a:ext uri="{FF2B5EF4-FFF2-40B4-BE49-F238E27FC236}">
                <a16:creationId xmlns:a16="http://schemas.microsoft.com/office/drawing/2014/main" id="{9017D958-C12E-46D4-951C-7962F49B3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6" y="3035040"/>
            <a:ext cx="2966164" cy="12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6624C57-502F-4C58-850B-38A34063124B}"/>
              </a:ext>
            </a:extLst>
          </p:cNvPr>
          <p:cNvSpPr txBox="1"/>
          <p:nvPr/>
        </p:nvSpPr>
        <p:spPr>
          <a:xfrm>
            <a:off x="8254652" y="4783112"/>
            <a:ext cx="2700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Google Glasses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076F927-48DF-49DD-AD3D-0B3C0C8110C5}"/>
              </a:ext>
            </a:extLst>
          </p:cNvPr>
          <p:cNvSpPr txBox="1"/>
          <p:nvPr/>
        </p:nvSpPr>
        <p:spPr>
          <a:xfrm>
            <a:off x="2422004" y="3658974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Superposition d’élément virtuels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27406B8-9BBD-45B3-873B-F44A63DD404D}"/>
              </a:ext>
            </a:extLst>
          </p:cNvPr>
          <p:cNvSpPr txBox="1"/>
          <p:nvPr/>
        </p:nvSpPr>
        <p:spPr>
          <a:xfrm>
            <a:off x="3430116" y="558924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Aileron" panose="00000500000000000000" pitchFamily="50" charset="0"/>
              </a:rPr>
              <a:t>Sur l’environnement réel</a:t>
            </a:r>
          </a:p>
        </p:txBody>
      </p:sp>
      <p:sp>
        <p:nvSpPr>
          <p:cNvPr id="11" name="Flèche : chevron 10">
            <a:hlinkClick r:id="rId3" action="ppaction://hlinksldjump"/>
            <a:extLst>
              <a:ext uri="{FF2B5EF4-FFF2-40B4-BE49-F238E27FC236}">
                <a16:creationId xmlns:a16="http://schemas.microsoft.com/office/drawing/2014/main" id="{52FFD18B-9818-433A-A3C9-E9C21A140374}"/>
              </a:ext>
            </a:extLst>
          </p:cNvPr>
          <p:cNvSpPr/>
          <p:nvPr/>
        </p:nvSpPr>
        <p:spPr>
          <a:xfrm>
            <a:off x="10702924" y="386386"/>
            <a:ext cx="1152128" cy="1223963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16173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1573E9-E0CD-439D-988F-5CC6F4D5A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de la réalité virtuelle</a:t>
            </a:r>
          </a:p>
        </p:txBody>
      </p:sp>
      <p:pic>
        <p:nvPicPr>
          <p:cNvPr id="3074" name="Picture 2" descr="Résultat de recherche d'images pour &quot;htc vive png&quot;">
            <a:extLst>
              <a:ext uri="{FF2B5EF4-FFF2-40B4-BE49-F238E27FC236}">
                <a16:creationId xmlns:a16="http://schemas.microsoft.com/office/drawing/2014/main" id="{C7D51AFF-18DB-41A7-A8CC-1B414963C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940" y="2204864"/>
            <a:ext cx="7750596" cy="354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4725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ie 16: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33257_TF02787990_TF02787990.potx" id="{ABCB071B-19A3-44BE-B302-F4BBE7E3E2D5}" vid="{F4600F28-01B2-4FC5-9857-5FFF9F08051B}"/>
    </a:ext>
  </a:extLst>
</a:theme>
</file>

<file path=ppt/theme/theme2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purl.org/dc/terms/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Circuit trois lignes (grand écran)</Template>
  <TotalTime>508</TotalTime>
  <Words>283</Words>
  <Application>Microsoft Office PowerPoint</Application>
  <PresentationFormat>Personnalisé</PresentationFormat>
  <Paragraphs>60</Paragraphs>
  <Slides>28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Aileron</vt:lpstr>
      <vt:lpstr>Arial</vt:lpstr>
      <vt:lpstr>Calibri</vt:lpstr>
      <vt:lpstr>Inconsolata</vt:lpstr>
      <vt:lpstr>Technologie 16:9</vt:lpstr>
      <vt:lpstr>La réalité virtuelle</vt:lpstr>
      <vt:lpstr>Présentation PowerPoint</vt:lpstr>
      <vt:lpstr>Définition et fonctionnement de la réalité virtuelle</vt:lpstr>
      <vt:lpstr>Historique de la réalité virtuelle</vt:lpstr>
      <vt:lpstr>Présentation PowerPoint</vt:lpstr>
      <vt:lpstr>Les différentes catégories de réalité virtuelle </vt:lpstr>
      <vt:lpstr>Présentation PowerPoint</vt:lpstr>
      <vt:lpstr>Notion d’immersion, et de différentes réalités</vt:lpstr>
      <vt:lpstr>Fonctionnement de la réalité virtuelle</vt:lpstr>
      <vt:lpstr>Présentation PowerPoint</vt:lpstr>
      <vt:lpstr>L’HTC Vive, casque autonome multifonctionnel</vt:lpstr>
      <vt:lpstr>Capteurs et cie</vt:lpstr>
      <vt:lpstr>Expérience et Avantages de cette technologie</vt:lpstr>
      <vt:lpstr>Utilisation du casque HTC Vive </vt:lpstr>
      <vt:lpstr>Présentation PowerPoint</vt:lpstr>
      <vt:lpstr>Avantages de cette technologie</vt:lpstr>
      <vt:lpstr>Présentation PowerPoint</vt:lpstr>
      <vt:lpstr>Présentation PowerPoint</vt:lpstr>
      <vt:lpstr>Présentation PowerPoint</vt:lpstr>
      <vt:lpstr>Présentation PowerPoint</vt:lpstr>
      <vt:lpstr>Faire du shopping ?</vt:lpstr>
      <vt:lpstr>Inconvénients liés à l’utilisation de la réalité virtuelle</vt:lpstr>
      <vt:lpstr>Présentation PowerPoint</vt:lpstr>
      <vt:lpstr>Présentation PowerPoint</vt:lpstr>
      <vt:lpstr>Présentation PowerPoint</vt:lpstr>
      <vt:lpstr>Conclusion</vt:lpstr>
      <vt:lpstr>Remerciements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réalité virtuelle</dc:title>
  <dc:creator>Thomas BAGREL</dc:creator>
  <cp:lastModifiedBy>Thomas BAGREL</cp:lastModifiedBy>
  <cp:revision>33</cp:revision>
  <dcterms:created xsi:type="dcterms:W3CDTF">2018-02-26T14:06:04Z</dcterms:created>
  <dcterms:modified xsi:type="dcterms:W3CDTF">2018-03-07T09:31:40Z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